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4" name="Kaustab Pal"/>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7FD411-8D1C-4CF9-8C69-2A794AE57EA9}">
  <a:tblStyle styleId="{287FD411-8D1C-4CF9-8C69-2A794AE57EA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commentAuthors" Target="commentAuthors.xml"/><Relationship Id="rId6" Type="http://schemas.openxmlformats.org/officeDocument/2006/relationships/slideMaster" Target="slideMasters/slideMaster1.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4-24T11:33:08.065">
    <p:pos x="3148" y="725"/>
    <p:text>a patch-based representation that combines a point with the lo- cal window centered at that point to increase their discriminative abilities and minimize patch-based multi-view photometric consistency error.</p:text>
  </p:cm>
  <p:cm authorId="0" idx="2" dt="2021-04-24T11:04:19.351">
    <p:pos x="3148" y="825"/>
    <p:text>PoseCNN takes a source view image Is and a target view image It as input and predicts the relative pose Tt→− s be- tween two consecutive frames.</p:text>
  </p:cm>
  <p:cm authorId="0" idx="3" dt="2021-04-24T11:35:24.146">
    <p:pos x="3148" y="925"/>
    <p:text>To handle the large non-texture regions, we propose a Plane-regularization Module to extract homogeneous-color regions using large superpixels and enforce that the predicted depth map within a su- perpixel may be approximated by a plane.</p:text>
  </p:cm>
  <p:cm authorId="0" idx="4" dt="2021-04-24T11:03:53.096">
    <p:pos x="3148" y="1025"/>
    <p:text>DepthCNN takes a target view image I_t as input and outputs its corresponding depth D_t.</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d47cfb2af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d47cfb2af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d47cfb2af6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d47cfb2af6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d47cfb2af6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d47cfb2af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d47cfb2af6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d47cfb2af6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d47cfb2af6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d47cfb2af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d47cfb2af6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d47cfb2af6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d47cfb2af6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d47cfb2af6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d46ea57c5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d46ea57c5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d47cfb2af6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d47cfb2af6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d47cfb2af6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d47cfb2af6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d46ea57c5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d46ea57c5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d47cfb2af6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d47cfb2af6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47cfb2af6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47cfb2af6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d47cfb2af6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d47cfb2af6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d47cfb2af6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d47cfb2af6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d47cfb2af6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d47cfb2af6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d47cfb2af6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d47cfb2af6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d47cfb2af6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d47cfb2af6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d47cfb2af6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d47cfb2af6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d47cfb2af6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d47cfb2af6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d47cfb2af6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d47cfb2af6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d46ea57c5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d46ea57c5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d47cfb2af6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d47cfb2af6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d47cfb2a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47cfb2a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d47cfb2af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d47cfb2af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d47cfb2af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d47cfb2af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d47cfb2af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d47cfb2af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d47cfb2a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d47cfb2a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d47cfb2af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d47cfb2af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comments" Target="../comments/comment1.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3000"/>
              <a:t>P</a:t>
            </a:r>
            <a:r>
              <a:rPr baseline="30000" lang="en" sz="3000"/>
              <a:t>2</a:t>
            </a:r>
            <a:r>
              <a:rPr lang="en" sz="3000"/>
              <a:t>Net:Patch-match and Plane-regularization for Unsupervised Indoor Depth Estimation</a:t>
            </a:r>
            <a:endParaRPr sz="3000"/>
          </a:p>
          <a:p>
            <a:pPr indent="0" lvl="0" marL="0" rtl="0" algn="ctr">
              <a:spcBef>
                <a:spcPts val="0"/>
              </a:spcBef>
              <a:spcAft>
                <a:spcPts val="0"/>
              </a:spcAft>
              <a:buNone/>
            </a:pPr>
            <a:r>
              <a:rPr baseline="30000" lang="en" sz="3000"/>
              <a:t> </a:t>
            </a:r>
            <a:endParaRPr baseline="30000" sz="3000"/>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Team Eragon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Felzenszwalb</a:t>
            </a:r>
            <a:endParaRPr/>
          </a:p>
        </p:txBody>
      </p:sp>
      <p:sp>
        <p:nvSpPr>
          <p:cNvPr id="115" name="Google Shape;115;p22"/>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Varying scale parameter</a:t>
            </a:r>
            <a:endParaRPr/>
          </a:p>
        </p:txBody>
      </p:sp>
      <p:pic>
        <p:nvPicPr>
          <p:cNvPr id="116" name="Google Shape;116;p22"/>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Felzenszwalb</a:t>
            </a:r>
            <a:endParaRPr/>
          </a:p>
        </p:txBody>
      </p:sp>
      <p:sp>
        <p:nvSpPr>
          <p:cNvPr id="122" name="Google Shape;122;p23"/>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Varying scale parameter</a:t>
            </a:r>
            <a:endParaRPr/>
          </a:p>
        </p:txBody>
      </p:sp>
      <p:pic>
        <p:nvPicPr>
          <p:cNvPr id="123" name="Google Shape;123;p23"/>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Felzenszwalb</a:t>
            </a:r>
            <a:endParaRPr/>
          </a:p>
        </p:txBody>
      </p:sp>
      <p:sp>
        <p:nvSpPr>
          <p:cNvPr id="129" name="Google Shape;129;p24"/>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Varying sigma parameter</a:t>
            </a:r>
            <a:endParaRPr/>
          </a:p>
        </p:txBody>
      </p:sp>
      <p:pic>
        <p:nvPicPr>
          <p:cNvPr id="130" name="Google Shape;130;p24"/>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Felzenszwalb</a:t>
            </a:r>
            <a:endParaRPr/>
          </a:p>
        </p:txBody>
      </p:sp>
      <p:sp>
        <p:nvSpPr>
          <p:cNvPr id="136" name="Google Shape;136;p25"/>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Varying sigma parameter</a:t>
            </a:r>
            <a:endParaRPr/>
          </a:p>
        </p:txBody>
      </p:sp>
      <p:pic>
        <p:nvPicPr>
          <p:cNvPr id="137" name="Google Shape;137;p25"/>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Felzenszwalb</a:t>
            </a:r>
            <a:endParaRPr/>
          </a:p>
        </p:txBody>
      </p:sp>
      <p:sp>
        <p:nvSpPr>
          <p:cNvPr id="143" name="Google Shape;143;p26"/>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Varying min_size parameter</a:t>
            </a:r>
            <a:endParaRPr/>
          </a:p>
        </p:txBody>
      </p:sp>
      <p:pic>
        <p:nvPicPr>
          <p:cNvPr id="144" name="Google Shape;144;p26"/>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Felzenszwalb</a:t>
            </a:r>
            <a:endParaRPr/>
          </a:p>
        </p:txBody>
      </p:sp>
      <p:sp>
        <p:nvSpPr>
          <p:cNvPr id="150" name="Google Shape;150;p27"/>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Varying min_size parameter</a:t>
            </a:r>
            <a:endParaRPr/>
          </a:p>
        </p:txBody>
      </p:sp>
      <p:pic>
        <p:nvPicPr>
          <p:cNvPr id="151" name="Google Shape;151;p27"/>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Felzenszwalb</a:t>
            </a:r>
            <a:endParaRPr/>
          </a:p>
        </p:txBody>
      </p:sp>
      <p:sp>
        <p:nvSpPr>
          <p:cNvPr id="157" name="Google Shape;157;p28"/>
          <p:cNvSpPr txBox="1"/>
          <p:nvPr>
            <p:ph idx="1" type="body"/>
          </p:nvPr>
        </p:nvSpPr>
        <p:spPr>
          <a:xfrm>
            <a:off x="311700" y="101772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The previous results highlight the following advantages of </a:t>
            </a:r>
            <a:r>
              <a:rPr lang="en"/>
              <a:t>Felzenszwalb</a:t>
            </a:r>
            <a:r>
              <a:rPr lang="en"/>
              <a:t>:</a:t>
            </a:r>
            <a:endParaRPr/>
          </a:p>
          <a:p>
            <a:pPr indent="-342900" lvl="0" marL="457200" rtl="0" algn="l">
              <a:spcBef>
                <a:spcPts val="1200"/>
              </a:spcBef>
              <a:spcAft>
                <a:spcPts val="0"/>
              </a:spcAft>
              <a:buSzPts val="1800"/>
              <a:buAutoNum type="arabicPeriod"/>
            </a:pPr>
            <a:r>
              <a:rPr lang="en"/>
              <a:t>The generated superpixels are generated much </a:t>
            </a:r>
            <a:r>
              <a:rPr lang="en"/>
              <a:t>more evenly in textureless regions across images.</a:t>
            </a:r>
            <a:endParaRPr/>
          </a:p>
          <a:p>
            <a:pPr indent="-342900" lvl="0" marL="457200" rtl="0" algn="l">
              <a:spcBef>
                <a:spcPts val="0"/>
              </a:spcBef>
              <a:spcAft>
                <a:spcPts val="0"/>
              </a:spcAft>
              <a:buSzPts val="1800"/>
              <a:buAutoNum type="arabicPeriod"/>
            </a:pPr>
            <a:r>
              <a:rPr lang="en"/>
              <a:t>The superpixels are also aligned along the surfaces.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There are also shortcomings of this algorithm:</a:t>
            </a:r>
            <a:endParaRPr/>
          </a:p>
          <a:p>
            <a:pPr indent="-342900" lvl="0" marL="457200" rtl="0" algn="l">
              <a:spcBef>
                <a:spcPts val="1200"/>
              </a:spcBef>
              <a:spcAft>
                <a:spcPts val="0"/>
              </a:spcAft>
              <a:buSzPts val="1800"/>
              <a:buAutoNum type="arabicPeriod"/>
            </a:pPr>
            <a:r>
              <a:rPr lang="en"/>
              <a:t> In textureless regions, the superpixels are still overly fragmented and noisy.</a:t>
            </a:r>
            <a:endParaRPr/>
          </a:p>
          <a:p>
            <a:pPr indent="-342900" lvl="0" marL="457200" rtl="0" algn="l">
              <a:spcBef>
                <a:spcPts val="0"/>
              </a:spcBef>
              <a:spcAft>
                <a:spcPts val="0"/>
              </a:spcAft>
              <a:buSzPts val="1800"/>
              <a:buAutoNum type="arabicPeriod"/>
            </a:pPr>
            <a:r>
              <a:rPr lang="en"/>
              <a:t>The superpixels sometimes span across two surfaces over an edge, such as walls, if they have very similar textures. This will be problematic since it will force the two surfaces to be planar and lead to incorrect supervision.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Experiments</a:t>
            </a:r>
            <a:endParaRPr/>
          </a:p>
        </p:txBody>
      </p:sp>
      <p:sp>
        <p:nvSpPr>
          <p:cNvPr id="163" name="Google Shape;163;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We train the following 4 models for our experiments:</a:t>
            </a:r>
            <a:endParaRPr/>
          </a:p>
          <a:p>
            <a:pPr indent="-342900" lvl="0" marL="457200" rtl="0" algn="l">
              <a:spcBef>
                <a:spcPts val="1200"/>
              </a:spcBef>
              <a:spcAft>
                <a:spcPts val="0"/>
              </a:spcAft>
              <a:buSzPts val="1800"/>
              <a:buAutoNum type="arabicPeriod"/>
            </a:pPr>
            <a:r>
              <a:rPr lang="en"/>
              <a:t>Base Model - based on Monodepthv2 </a:t>
            </a:r>
            <a:endParaRPr/>
          </a:p>
          <a:p>
            <a:pPr indent="-342900" lvl="0" marL="457200" rtl="0" algn="l">
              <a:spcBef>
                <a:spcPts val="0"/>
              </a:spcBef>
              <a:spcAft>
                <a:spcPts val="0"/>
              </a:spcAft>
              <a:buSzPts val="1800"/>
              <a:buAutoNum type="arabicPeriod"/>
            </a:pPr>
            <a:r>
              <a:rPr lang="en"/>
              <a:t>Sparse Keypoints - Using patch match but keeping the number of keypoints &lt;= 100.</a:t>
            </a:r>
            <a:endParaRPr/>
          </a:p>
          <a:p>
            <a:pPr indent="-342900" lvl="0" marL="457200" rtl="0" algn="l">
              <a:spcBef>
                <a:spcPts val="0"/>
              </a:spcBef>
              <a:spcAft>
                <a:spcPts val="0"/>
              </a:spcAft>
              <a:buSzPts val="1800"/>
              <a:buAutoNum type="arabicPeriod"/>
            </a:pPr>
            <a:r>
              <a:rPr lang="en"/>
              <a:t>No Planar Constraint - Using dense patch match on 3000 keypoints but not enforcing any superpixel based planarity constraint.</a:t>
            </a:r>
            <a:endParaRPr/>
          </a:p>
          <a:p>
            <a:pPr indent="-342900" lvl="0" marL="457200" rtl="0" algn="l">
              <a:spcBef>
                <a:spcPts val="0"/>
              </a:spcBef>
              <a:spcAft>
                <a:spcPts val="0"/>
              </a:spcAft>
              <a:buSzPts val="1800"/>
              <a:buAutoNum type="arabicPeriod"/>
            </a:pPr>
            <a:r>
              <a:rPr lang="en"/>
              <a:t>Indoor SFM - Using dense patch match along with superpixels planarity constraint.</a:t>
            </a:r>
            <a:endParaRPr/>
          </a:p>
          <a:p>
            <a:pPr indent="0" lvl="0" marL="0" rtl="0" algn="l">
              <a:spcBef>
                <a:spcPts val="1200"/>
              </a:spcBef>
              <a:spcAft>
                <a:spcPts val="1200"/>
              </a:spcAft>
              <a:buNone/>
            </a:pPr>
            <a:r>
              <a:rPr lang="en"/>
              <a:t>In addition to the above, we also use a pre-trained MiDaS model for evaluation since it was covered as part of the course.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pic>
        <p:nvPicPr>
          <p:cNvPr id="169" name="Google Shape;169;p30"/>
          <p:cNvPicPr preferRelativeResize="0"/>
          <p:nvPr/>
        </p:nvPicPr>
        <p:blipFill>
          <a:blip r:embed="rId3">
            <a:alphaModFix/>
          </a:blip>
          <a:stretch>
            <a:fillRect/>
          </a:stretch>
        </p:blipFill>
        <p:spPr>
          <a:xfrm>
            <a:off x="152400" y="1551125"/>
            <a:ext cx="8839199" cy="3518396"/>
          </a:xfrm>
          <a:prstGeom prst="rect">
            <a:avLst/>
          </a:prstGeom>
          <a:noFill/>
          <a:ln>
            <a:noFill/>
          </a:ln>
        </p:spPr>
      </p:pic>
      <p:sp>
        <p:nvSpPr>
          <p:cNvPr id="170" name="Google Shape;170;p30"/>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has better sofa seat depth but the pots on the left are smudged.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76" name="Google Shape;176;p31"/>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does better on the table top surface in dealing with reflection.</a:t>
            </a:r>
            <a:endParaRPr/>
          </a:p>
        </p:txBody>
      </p:sp>
      <p:pic>
        <p:nvPicPr>
          <p:cNvPr id="177" name="Google Shape;177;p31"/>
          <p:cNvPicPr preferRelativeResize="0"/>
          <p:nvPr/>
        </p:nvPicPr>
        <p:blipFill>
          <a:blip r:embed="rId3">
            <a:alphaModFix/>
          </a:blip>
          <a:stretch>
            <a:fillRect/>
          </a:stretch>
        </p:blipFill>
        <p:spPr>
          <a:xfrm>
            <a:off x="126150" y="1513900"/>
            <a:ext cx="8891700" cy="3539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Unsupervised depth estimation</a:t>
            </a:r>
            <a:endParaRPr/>
          </a:p>
          <a:p>
            <a:pPr indent="-342900" lvl="1" marL="914400" rtl="0" algn="l">
              <a:spcBef>
                <a:spcPts val="0"/>
              </a:spcBef>
              <a:spcAft>
                <a:spcPts val="0"/>
              </a:spcAft>
              <a:buSzPts val="1800"/>
              <a:buChar char="○"/>
            </a:pPr>
            <a:r>
              <a:rPr lang="en" sz="1800"/>
              <a:t>Extract discriminative keypoints with large local gradients and use patches centered at each point as its representation</a:t>
            </a:r>
            <a:endParaRPr sz="1800"/>
          </a:p>
          <a:p>
            <a:pPr indent="-342900" lvl="1" marL="914400" rtl="0" algn="l">
              <a:spcBef>
                <a:spcPts val="0"/>
              </a:spcBef>
              <a:spcAft>
                <a:spcPts val="0"/>
              </a:spcAft>
              <a:buSzPts val="1800"/>
              <a:buChar char="○"/>
            </a:pPr>
            <a:r>
              <a:rPr lang="en" sz="1800"/>
              <a:t>patch-match: A patch-based warping process that assumes the same depth for pixels within a local patch is proposed for a more robust matching.</a:t>
            </a:r>
            <a:endParaRPr sz="1800"/>
          </a:p>
          <a:p>
            <a:pPr indent="-342900" lvl="1" marL="914400" rtl="0" algn="l">
              <a:spcBef>
                <a:spcPts val="0"/>
              </a:spcBef>
              <a:spcAft>
                <a:spcPts val="0"/>
              </a:spcAft>
              <a:buSzPts val="1800"/>
              <a:buChar char="○"/>
            </a:pPr>
            <a:r>
              <a:rPr lang="en" sz="1800"/>
              <a:t>plane- regularization: we propose to use superpixels to represent those homogeneous-texture or non-texture piecewise planar regions and regularize the depth consistency within each superpixel.</a:t>
            </a:r>
            <a:endParaRPr sz="1800"/>
          </a:p>
          <a:p>
            <a:pPr indent="-342900" lvl="0" marL="457200" rtl="0" algn="l">
              <a:spcBef>
                <a:spcPts val="0"/>
              </a:spcBef>
              <a:spcAft>
                <a:spcPts val="0"/>
              </a:spcAft>
              <a:buSzPts val="1800"/>
              <a:buChar char="●"/>
            </a:pPr>
            <a:r>
              <a:rPr lang="en"/>
              <a:t>This approach is most suitable for indoor scene depth estimation</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83" name="Google Shape;183;p32"/>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does poorly with the floor surface in dealing with reflection.</a:t>
            </a:r>
            <a:endParaRPr/>
          </a:p>
        </p:txBody>
      </p:sp>
      <p:pic>
        <p:nvPicPr>
          <p:cNvPr id="184" name="Google Shape;184;p32"/>
          <p:cNvPicPr preferRelativeResize="0"/>
          <p:nvPr/>
        </p:nvPicPr>
        <p:blipFill>
          <a:blip r:embed="rId3">
            <a:alphaModFix/>
          </a:blip>
          <a:stretch>
            <a:fillRect/>
          </a:stretch>
        </p:blipFill>
        <p:spPr>
          <a:xfrm>
            <a:off x="78275" y="1435875"/>
            <a:ext cx="8987450" cy="3577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90" name="Google Shape;190;p33"/>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does better with depth prediction for the walls.</a:t>
            </a:r>
            <a:endParaRPr/>
          </a:p>
        </p:txBody>
      </p:sp>
      <p:pic>
        <p:nvPicPr>
          <p:cNvPr id="191" name="Google Shape;191;p33"/>
          <p:cNvPicPr preferRelativeResize="0"/>
          <p:nvPr/>
        </p:nvPicPr>
        <p:blipFill>
          <a:blip r:embed="rId3">
            <a:alphaModFix/>
          </a:blip>
          <a:stretch>
            <a:fillRect/>
          </a:stretch>
        </p:blipFill>
        <p:spPr>
          <a:xfrm>
            <a:off x="85113" y="1449075"/>
            <a:ext cx="8973775" cy="35719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pic>
        <p:nvPicPr>
          <p:cNvPr id="197" name="Google Shape;197;p34"/>
          <p:cNvPicPr preferRelativeResize="0"/>
          <p:nvPr/>
        </p:nvPicPr>
        <p:blipFill>
          <a:blip r:embed="rId3">
            <a:alphaModFix/>
          </a:blip>
          <a:stretch>
            <a:fillRect/>
          </a:stretch>
        </p:blipFill>
        <p:spPr>
          <a:xfrm>
            <a:off x="152400" y="1474925"/>
            <a:ext cx="8839199" cy="3518396"/>
          </a:xfrm>
          <a:prstGeom prst="rect">
            <a:avLst/>
          </a:prstGeom>
          <a:noFill/>
          <a:ln>
            <a:noFill/>
          </a:ln>
        </p:spPr>
      </p:pic>
      <p:sp>
        <p:nvSpPr>
          <p:cNvPr id="198" name="Google Shape;198;p34"/>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has better wall depth prediction but the sofa is smudged.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pic>
        <p:nvPicPr>
          <p:cNvPr id="204" name="Google Shape;204;p35"/>
          <p:cNvPicPr preferRelativeResize="0"/>
          <p:nvPr/>
        </p:nvPicPr>
        <p:blipFill>
          <a:blip r:embed="rId3">
            <a:alphaModFix/>
          </a:blip>
          <a:stretch>
            <a:fillRect/>
          </a:stretch>
        </p:blipFill>
        <p:spPr>
          <a:xfrm>
            <a:off x="152400" y="1474925"/>
            <a:ext cx="8839199" cy="3518396"/>
          </a:xfrm>
          <a:prstGeom prst="rect">
            <a:avLst/>
          </a:prstGeom>
          <a:noFill/>
          <a:ln>
            <a:noFill/>
          </a:ln>
        </p:spPr>
      </p:pic>
      <p:sp>
        <p:nvSpPr>
          <p:cNvPr id="205" name="Google Shape;205;p35"/>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suffers at the sofa arm rest depth prediction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pic>
        <p:nvPicPr>
          <p:cNvPr id="211" name="Google Shape;211;p36"/>
          <p:cNvPicPr preferRelativeResize="0"/>
          <p:nvPr/>
        </p:nvPicPr>
        <p:blipFill>
          <a:blip r:embed="rId3">
            <a:alphaModFix/>
          </a:blip>
          <a:stretch>
            <a:fillRect/>
          </a:stretch>
        </p:blipFill>
        <p:spPr>
          <a:xfrm>
            <a:off x="152400" y="1474925"/>
            <a:ext cx="8839199" cy="3518396"/>
          </a:xfrm>
          <a:prstGeom prst="rect">
            <a:avLst/>
          </a:prstGeom>
          <a:noFill/>
          <a:ln>
            <a:noFill/>
          </a:ln>
        </p:spPr>
      </p:pic>
      <p:sp>
        <p:nvSpPr>
          <p:cNvPr id="212" name="Google Shape;212;p36"/>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suffers in dealing with translucent surfaces.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218" name="Google Shape;218;p37"/>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is unable to predict a </a:t>
            </a:r>
            <a:r>
              <a:rPr lang="en"/>
              <a:t>consistent</a:t>
            </a:r>
            <a:r>
              <a:rPr lang="en"/>
              <a:t> planar depth for the wall.</a:t>
            </a:r>
            <a:endParaRPr/>
          </a:p>
        </p:txBody>
      </p:sp>
      <p:pic>
        <p:nvPicPr>
          <p:cNvPr id="219" name="Google Shape;219;p37"/>
          <p:cNvPicPr preferRelativeResize="0"/>
          <p:nvPr/>
        </p:nvPicPr>
        <p:blipFill>
          <a:blip r:embed="rId3">
            <a:alphaModFix/>
          </a:blip>
          <a:stretch>
            <a:fillRect/>
          </a:stretch>
        </p:blipFill>
        <p:spPr>
          <a:xfrm>
            <a:off x="136900" y="1451375"/>
            <a:ext cx="8870198" cy="35307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Evaluation</a:t>
            </a:r>
            <a:endParaRPr/>
          </a:p>
        </p:txBody>
      </p:sp>
      <p:graphicFrame>
        <p:nvGraphicFramePr>
          <p:cNvPr id="225" name="Google Shape;225;p38"/>
          <p:cNvGraphicFramePr/>
          <p:nvPr/>
        </p:nvGraphicFramePr>
        <p:xfrm>
          <a:off x="311700" y="1301475"/>
          <a:ext cx="3000000" cy="3000000"/>
        </p:xfrm>
        <a:graphic>
          <a:graphicData uri="http://schemas.openxmlformats.org/drawingml/2006/table">
            <a:tbl>
              <a:tblPr>
                <a:noFill/>
                <a:tableStyleId>{287FD411-8D1C-4CF9-8C69-2A794AE57EA9}</a:tableStyleId>
              </a:tblPr>
              <a:tblGrid>
                <a:gridCol w="1325875"/>
                <a:gridCol w="1027825"/>
                <a:gridCol w="1027825"/>
                <a:gridCol w="1027825"/>
                <a:gridCol w="1027825"/>
                <a:gridCol w="1027825"/>
                <a:gridCol w="1027825"/>
                <a:gridCol w="1027825"/>
              </a:tblGrid>
              <a:tr h="299275">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t>abs_rel</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t>sq_rel</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t>rmse</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t>rmse_log</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t>a1</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t>a2</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t>a3</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99275">
                <a:tc>
                  <a:txBody>
                    <a:bodyPr/>
                    <a:lstStyle/>
                    <a:p>
                      <a:pPr indent="0" lvl="0" marL="0" rtl="0" algn="l">
                        <a:lnSpc>
                          <a:spcPct val="115000"/>
                        </a:lnSpc>
                        <a:spcBef>
                          <a:spcPts val="0"/>
                        </a:spcBef>
                        <a:spcAft>
                          <a:spcPts val="0"/>
                        </a:spcAft>
                        <a:buNone/>
                      </a:pPr>
                      <a:r>
                        <a:rPr lang="en"/>
                        <a:t>Monodepthv2</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0.203</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0.178</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0.588</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0.252</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0.693</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0.902</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0.966</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4525">
                <a:tc>
                  <a:txBody>
                    <a:bodyPr/>
                    <a:lstStyle/>
                    <a:p>
                      <a:pPr indent="0" lvl="0" marL="0" rtl="0" algn="l">
                        <a:lnSpc>
                          <a:spcPct val="115000"/>
                        </a:lnSpc>
                        <a:spcBef>
                          <a:spcPts val="0"/>
                        </a:spcBef>
                        <a:spcAft>
                          <a:spcPts val="0"/>
                        </a:spcAft>
                        <a:buNone/>
                      </a:pPr>
                      <a:r>
                        <a:rPr lang="en"/>
                        <a:t>Less Keypoints</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0.26</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0.268</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0.732</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0.315</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0.603</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0.831</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0.928</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558675">
                <a:tc>
                  <a:txBody>
                    <a:bodyPr/>
                    <a:lstStyle/>
                    <a:p>
                      <a:pPr indent="0" lvl="0" marL="0" rtl="0" algn="l">
                        <a:lnSpc>
                          <a:spcPct val="115000"/>
                        </a:lnSpc>
                        <a:spcBef>
                          <a:spcPts val="0"/>
                        </a:spcBef>
                        <a:spcAft>
                          <a:spcPts val="0"/>
                        </a:spcAft>
                        <a:buNone/>
                      </a:pPr>
                      <a:r>
                        <a:rPr lang="en"/>
                        <a:t>No Planar Const.</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0.184</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0.302</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0.724</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0.239</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0.77</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0.942</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0.978</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99275">
                <a:tc>
                  <a:txBody>
                    <a:bodyPr/>
                    <a:lstStyle/>
                    <a:p>
                      <a:pPr indent="0" lvl="0" marL="0" rtl="0" algn="l">
                        <a:lnSpc>
                          <a:spcPct val="115000"/>
                        </a:lnSpc>
                        <a:spcBef>
                          <a:spcPts val="0"/>
                        </a:spcBef>
                        <a:spcAft>
                          <a:spcPts val="0"/>
                        </a:spcAft>
                        <a:buNone/>
                      </a:pPr>
                      <a:r>
                        <a:rPr b="1" lang="en"/>
                        <a:t>IndoorSFM</a:t>
                      </a:r>
                      <a:endParaRPr b="1"/>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0.163</a:t>
                      </a:r>
                      <a:endParaRPr b="1"/>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0.115</a:t>
                      </a:r>
                      <a:endParaRPr b="1"/>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0.501</a:t>
                      </a:r>
                      <a:endParaRPr b="1"/>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0.207</a:t>
                      </a:r>
                      <a:endParaRPr b="1"/>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0.774</a:t>
                      </a:r>
                      <a:endParaRPr b="1"/>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0.942</a:t>
                      </a:r>
                      <a:endParaRPr b="1"/>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0.984</a:t>
                      </a:r>
                      <a:endParaRPr b="1"/>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99275">
                <a:tc>
                  <a:txBody>
                    <a:bodyPr/>
                    <a:lstStyle/>
                    <a:p>
                      <a:pPr indent="0" lvl="0" marL="0" rtl="0" algn="l">
                        <a:lnSpc>
                          <a:spcPct val="115000"/>
                        </a:lnSpc>
                        <a:spcBef>
                          <a:spcPts val="0"/>
                        </a:spcBef>
                        <a:spcAft>
                          <a:spcPts val="0"/>
                        </a:spcAft>
                        <a:buNone/>
                      </a:pPr>
                      <a:r>
                        <a:rPr lang="en"/>
                        <a:t>MiDaS</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0.229</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0.425</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1.022</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0.269</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0.7</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0.893</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0.958</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r>
              <a:tr h="558675">
                <a:tc>
                  <a:txBody>
                    <a:bodyPr/>
                    <a:lstStyle/>
                    <a:p>
                      <a:pPr indent="0" lvl="0" marL="0" rtl="0" algn="l">
                        <a:lnSpc>
                          <a:spcPct val="115000"/>
                        </a:lnSpc>
                        <a:spcBef>
                          <a:spcPts val="0"/>
                        </a:spcBef>
                        <a:spcAft>
                          <a:spcPts val="0"/>
                        </a:spcAft>
                        <a:buNone/>
                      </a:pPr>
                      <a:r>
                        <a:rPr i="1" lang="en"/>
                        <a:t>IndoorSFM Paper</a:t>
                      </a:r>
                      <a:endParaRPr i="1"/>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0.147</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t>-</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0.553</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0.062</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0.801</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0.951</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0.987</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26" name="Google Shape;226;p38"/>
          <p:cNvSpPr txBox="1"/>
          <p:nvPr>
            <p:ph idx="1" type="body"/>
          </p:nvPr>
        </p:nvSpPr>
        <p:spPr>
          <a:xfrm>
            <a:off x="311725" y="4294200"/>
            <a:ext cx="8520600" cy="672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852"/>
              <a:buNone/>
            </a:pPr>
            <a:r>
              <a:rPr lang="en" sz="1385"/>
              <a:t>IndoorSFM performs better than all other models. </a:t>
            </a:r>
            <a:endParaRPr sz="1385"/>
          </a:p>
          <a:p>
            <a:pPr indent="0" lvl="0" marL="0" rtl="0" algn="l">
              <a:lnSpc>
                <a:spcPct val="95000"/>
              </a:lnSpc>
              <a:spcBef>
                <a:spcPts val="1200"/>
              </a:spcBef>
              <a:spcAft>
                <a:spcPts val="1200"/>
              </a:spcAft>
              <a:buSzPts val="852"/>
              <a:buNone/>
            </a:pPr>
            <a:r>
              <a:rPr lang="en" sz="1385"/>
              <a:t>Our scores are close to the ones reported in the P2-Net paper.</a:t>
            </a:r>
            <a:endParaRPr sz="1385"/>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Prediction - Custom Image 1</a:t>
            </a:r>
            <a:endParaRPr/>
          </a:p>
        </p:txBody>
      </p:sp>
      <p:sp>
        <p:nvSpPr>
          <p:cNvPr id="232" name="Google Shape;232;p39"/>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isn’t able to predict for the foliage properly.</a:t>
            </a:r>
            <a:endParaRPr/>
          </a:p>
        </p:txBody>
      </p:sp>
      <p:pic>
        <p:nvPicPr>
          <p:cNvPr id="233" name="Google Shape;233;p39"/>
          <p:cNvPicPr preferRelativeResize="0"/>
          <p:nvPr/>
        </p:nvPicPr>
        <p:blipFill>
          <a:blip r:embed="rId3">
            <a:alphaModFix/>
          </a:blip>
          <a:stretch>
            <a:fillRect/>
          </a:stretch>
        </p:blipFill>
        <p:spPr>
          <a:xfrm>
            <a:off x="228750" y="1674124"/>
            <a:ext cx="8686499" cy="28750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Prediction - Custom Image 2</a:t>
            </a:r>
            <a:endParaRPr/>
          </a:p>
        </p:txBody>
      </p:sp>
      <p:sp>
        <p:nvSpPr>
          <p:cNvPr id="239" name="Google Shape;239;p40"/>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isn’t able to predict wall depth consistently due to improper lighting</a:t>
            </a:r>
            <a:endParaRPr/>
          </a:p>
        </p:txBody>
      </p:sp>
      <p:pic>
        <p:nvPicPr>
          <p:cNvPr id="240" name="Google Shape;240;p40"/>
          <p:cNvPicPr preferRelativeResize="0"/>
          <p:nvPr/>
        </p:nvPicPr>
        <p:blipFill>
          <a:blip r:embed="rId3">
            <a:alphaModFix/>
          </a:blip>
          <a:stretch>
            <a:fillRect/>
          </a:stretch>
        </p:blipFill>
        <p:spPr>
          <a:xfrm>
            <a:off x="155850" y="1476825"/>
            <a:ext cx="8832300" cy="32515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Prediction - Custom Image 3</a:t>
            </a:r>
            <a:endParaRPr/>
          </a:p>
        </p:txBody>
      </p:sp>
      <p:sp>
        <p:nvSpPr>
          <p:cNvPr id="246" name="Google Shape;246;p41"/>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IndoorSFM doesn’t have sharp object boundaries in the predicted depth.</a:t>
            </a:r>
            <a:endParaRPr/>
          </a:p>
        </p:txBody>
      </p:sp>
      <p:pic>
        <p:nvPicPr>
          <p:cNvPr id="247" name="Google Shape;247;p41"/>
          <p:cNvPicPr preferRelativeResize="0"/>
          <p:nvPr/>
        </p:nvPicPr>
        <p:blipFill>
          <a:blip r:embed="rId3">
            <a:alphaModFix/>
          </a:blip>
          <a:stretch>
            <a:fillRect/>
          </a:stretch>
        </p:blipFill>
        <p:spPr>
          <a:xfrm>
            <a:off x="311700" y="1611075"/>
            <a:ext cx="8520601" cy="313678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220"/>
              <a:t>Method</a:t>
            </a:r>
            <a:endParaRPr sz="3220"/>
          </a:p>
        </p:txBody>
      </p:sp>
      <p:sp>
        <p:nvSpPr>
          <p:cNvPr id="67" name="Google Shape;67;p15"/>
          <p:cNvSpPr txBox="1"/>
          <p:nvPr>
            <p:ph idx="1" type="body"/>
          </p:nvPr>
        </p:nvSpPr>
        <p:spPr>
          <a:xfrm>
            <a:off x="4998025" y="1152475"/>
            <a:ext cx="3834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a:t>
            </a:r>
            <a:r>
              <a:rPr lang="en"/>
              <a:t>P</a:t>
            </a:r>
            <a:r>
              <a:rPr baseline="30000" lang="en"/>
              <a:t>2</a:t>
            </a:r>
            <a:r>
              <a:rPr lang="en"/>
              <a:t>Net contains of the following modules:</a:t>
            </a:r>
            <a:endParaRPr/>
          </a:p>
          <a:p>
            <a:pPr indent="-342900" lvl="0" marL="457200" rtl="0" algn="l">
              <a:spcBef>
                <a:spcPts val="1200"/>
              </a:spcBef>
              <a:spcAft>
                <a:spcPts val="0"/>
              </a:spcAft>
              <a:buSzPts val="1800"/>
              <a:buChar char="●"/>
            </a:pPr>
            <a:r>
              <a:rPr lang="en"/>
              <a:t>Two learnable modules:</a:t>
            </a:r>
            <a:endParaRPr/>
          </a:p>
          <a:p>
            <a:pPr indent="-317500" lvl="1" marL="914400" rtl="0" algn="l">
              <a:spcBef>
                <a:spcPts val="0"/>
              </a:spcBef>
              <a:spcAft>
                <a:spcPts val="0"/>
              </a:spcAft>
              <a:buSzPts val="1400"/>
              <a:buChar char="○"/>
            </a:pPr>
            <a:r>
              <a:rPr lang="en"/>
              <a:t>Depth CNN</a:t>
            </a:r>
            <a:endParaRPr/>
          </a:p>
          <a:p>
            <a:pPr indent="-317500" lvl="1" marL="914400" rtl="0" algn="l">
              <a:spcBef>
                <a:spcPts val="0"/>
              </a:spcBef>
              <a:spcAft>
                <a:spcPts val="0"/>
              </a:spcAft>
              <a:buSzPts val="1400"/>
              <a:buChar char="○"/>
            </a:pPr>
            <a:r>
              <a:rPr lang="en"/>
              <a:t>Pose CNN</a:t>
            </a:r>
            <a:endParaRPr/>
          </a:p>
          <a:p>
            <a:pPr indent="-342900" lvl="0" marL="457200" rtl="0" algn="l">
              <a:spcBef>
                <a:spcPts val="0"/>
              </a:spcBef>
              <a:spcAft>
                <a:spcPts val="0"/>
              </a:spcAft>
              <a:buSzPts val="1800"/>
              <a:buChar char="●"/>
            </a:pPr>
            <a:r>
              <a:rPr lang="en"/>
              <a:t>Patch-match Module</a:t>
            </a:r>
            <a:endParaRPr/>
          </a:p>
          <a:p>
            <a:pPr indent="-342900" lvl="0" marL="457200" rtl="0" algn="l">
              <a:spcBef>
                <a:spcPts val="0"/>
              </a:spcBef>
              <a:spcAft>
                <a:spcPts val="0"/>
              </a:spcAft>
              <a:buSzPts val="1800"/>
              <a:buChar char="●"/>
            </a:pPr>
            <a:r>
              <a:rPr lang="en"/>
              <a:t>Plane-regularization Module</a:t>
            </a:r>
            <a:endParaRPr/>
          </a:p>
        </p:txBody>
      </p:sp>
      <p:pic>
        <p:nvPicPr>
          <p:cNvPr id="68" name="Google Shape;68;p15"/>
          <p:cNvPicPr preferRelativeResize="0"/>
          <p:nvPr/>
        </p:nvPicPr>
        <p:blipFill>
          <a:blip r:embed="rId4">
            <a:alphaModFix/>
          </a:blip>
          <a:stretch>
            <a:fillRect/>
          </a:stretch>
        </p:blipFill>
        <p:spPr>
          <a:xfrm>
            <a:off x="488400" y="1001450"/>
            <a:ext cx="4354555" cy="3304084"/>
          </a:xfrm>
          <a:prstGeom prst="rect">
            <a:avLst/>
          </a:prstGeom>
          <a:noFill/>
          <a:ln>
            <a:noFill/>
          </a:ln>
        </p:spPr>
      </p:pic>
      <p:sp>
        <p:nvSpPr>
          <p:cNvPr id="69" name="Google Shape;69;p15"/>
          <p:cNvSpPr txBox="1"/>
          <p:nvPr/>
        </p:nvSpPr>
        <p:spPr>
          <a:xfrm>
            <a:off x="488454" y="4319693"/>
            <a:ext cx="4354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Overall network architecture of the P</a:t>
            </a:r>
            <a:r>
              <a:rPr baseline="30000" lang="en"/>
              <a:t>2</a:t>
            </a:r>
            <a:r>
              <a:rPr lang="en"/>
              <a:t>Net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253" name="Google Shape;253;p42"/>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From the previous qualitative and quantitative results, we can infer the following:</a:t>
            </a:r>
            <a:endParaRPr/>
          </a:p>
          <a:p>
            <a:pPr indent="-342900" lvl="0" marL="457200" rtl="0" algn="l">
              <a:spcBef>
                <a:spcPts val="1200"/>
              </a:spcBef>
              <a:spcAft>
                <a:spcPts val="0"/>
              </a:spcAft>
              <a:buSzPts val="1800"/>
              <a:buAutoNum type="arabicPeriod"/>
            </a:pPr>
            <a:r>
              <a:rPr lang="en"/>
              <a:t>Using keypoints based </a:t>
            </a:r>
            <a:r>
              <a:rPr lang="en"/>
              <a:t>dense </a:t>
            </a:r>
            <a:r>
              <a:rPr lang="en"/>
              <a:t>patch matching along with planarity constraints gives better results in Indoor environments.</a:t>
            </a:r>
            <a:endParaRPr/>
          </a:p>
          <a:p>
            <a:pPr indent="-342900" lvl="0" marL="457200" rtl="0" algn="l">
              <a:spcBef>
                <a:spcPts val="0"/>
              </a:spcBef>
              <a:spcAft>
                <a:spcPts val="0"/>
              </a:spcAft>
              <a:buSzPts val="1800"/>
              <a:buAutoNum type="arabicPeriod"/>
            </a:pPr>
            <a:r>
              <a:rPr lang="en"/>
              <a:t>The quality of the result is directly dependent on the quality of superpixels being used to enforce the planarity constraints during training.</a:t>
            </a:r>
            <a:endParaRPr/>
          </a:p>
          <a:p>
            <a:pPr indent="-342900" lvl="0" marL="457200" rtl="0" algn="l">
              <a:spcBef>
                <a:spcPts val="0"/>
              </a:spcBef>
              <a:spcAft>
                <a:spcPts val="0"/>
              </a:spcAft>
              <a:buSzPts val="1800"/>
              <a:buAutoNum type="arabicPeriod"/>
            </a:pPr>
            <a:r>
              <a:rPr lang="en"/>
              <a:t>The output suffers from blurred and soft edges, despite doing multiscale loss computation. MiDaS does better here since it has a scale and shift invariant gradient matching term that utilizes ground truth depth in its loss function and hence has better supervision.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algorithms</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 generate superpixels, we evaluate the following 2 algorithms :</a:t>
            </a:r>
            <a:endParaRPr/>
          </a:p>
          <a:p>
            <a:pPr indent="-342900" lvl="0" marL="457200" rtl="0" algn="l">
              <a:spcBef>
                <a:spcPts val="1200"/>
              </a:spcBef>
              <a:spcAft>
                <a:spcPts val="0"/>
              </a:spcAft>
              <a:buSzPts val="1800"/>
              <a:buAutoNum type="arabicPeriod"/>
            </a:pPr>
            <a:r>
              <a:rPr lang="en"/>
              <a:t>SLIC</a:t>
            </a:r>
            <a:endParaRPr/>
          </a:p>
          <a:p>
            <a:pPr indent="-342900" lvl="0" marL="457200" rtl="0" algn="l">
              <a:spcBef>
                <a:spcPts val="0"/>
              </a:spcBef>
              <a:spcAft>
                <a:spcPts val="0"/>
              </a:spcAft>
              <a:buSzPts val="1800"/>
              <a:buAutoNum type="arabicPeriod"/>
            </a:pPr>
            <a:r>
              <a:rPr lang="en"/>
              <a:t>Felzenszwalb (used in the paper)</a:t>
            </a:r>
            <a:endParaRPr/>
          </a:p>
          <a:p>
            <a:pPr indent="0" lvl="0" marL="0" rtl="0" algn="l">
              <a:spcBef>
                <a:spcPts val="1200"/>
              </a:spcBef>
              <a:spcAft>
                <a:spcPts val="1200"/>
              </a:spcAft>
              <a:buNone/>
            </a:pPr>
            <a:r>
              <a:rPr lang="en"/>
              <a:t>We vary the hyperparameters and evaluate the results qualitatively.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SLIC</a:t>
            </a:r>
            <a:endParaRPr/>
          </a:p>
        </p:txBody>
      </p:sp>
      <p:sp>
        <p:nvSpPr>
          <p:cNvPr id="81" name="Google Shape;81;p17"/>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Number of segments - 500</a:t>
            </a:r>
            <a:endParaRPr/>
          </a:p>
        </p:txBody>
      </p:sp>
      <p:pic>
        <p:nvPicPr>
          <p:cNvPr id="82" name="Google Shape;82;p17"/>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SLIC</a:t>
            </a:r>
            <a:endParaRPr/>
          </a:p>
        </p:txBody>
      </p:sp>
      <p:sp>
        <p:nvSpPr>
          <p:cNvPr id="88" name="Google Shape;88;p18"/>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Number of segments - 500</a:t>
            </a:r>
            <a:endParaRPr/>
          </a:p>
        </p:txBody>
      </p:sp>
      <p:pic>
        <p:nvPicPr>
          <p:cNvPr id="89" name="Google Shape;89;p18"/>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SLIC</a:t>
            </a:r>
            <a:endParaRPr/>
          </a:p>
        </p:txBody>
      </p:sp>
      <p:sp>
        <p:nvSpPr>
          <p:cNvPr id="95" name="Google Shape;95;p19"/>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Number of segments - 2000</a:t>
            </a:r>
            <a:endParaRPr/>
          </a:p>
        </p:txBody>
      </p:sp>
      <p:pic>
        <p:nvPicPr>
          <p:cNvPr id="96" name="Google Shape;96;p19"/>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SLIC</a:t>
            </a:r>
            <a:endParaRPr/>
          </a:p>
        </p:txBody>
      </p:sp>
      <p:sp>
        <p:nvSpPr>
          <p:cNvPr id="102" name="Google Shape;102;p20"/>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Number of segments - 2000</a:t>
            </a:r>
            <a:endParaRPr/>
          </a:p>
        </p:txBody>
      </p:sp>
      <p:pic>
        <p:nvPicPr>
          <p:cNvPr id="103" name="Google Shape;103;p20"/>
          <p:cNvPicPr preferRelativeResize="0"/>
          <p:nvPr/>
        </p:nvPicPr>
        <p:blipFill>
          <a:blip r:embed="rId3">
            <a:alphaModFix/>
          </a:blip>
          <a:stretch>
            <a:fillRect/>
          </a:stretch>
        </p:blipFill>
        <p:spPr>
          <a:xfrm>
            <a:off x="0" y="1539245"/>
            <a:ext cx="9144000" cy="360426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Superpixels - SLIC</a:t>
            </a:r>
            <a:endParaRPr/>
          </a:p>
        </p:txBody>
      </p:sp>
      <p:sp>
        <p:nvSpPr>
          <p:cNvPr id="109" name="Google Shape;109;p21"/>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previous results highlight the shortcomings of SLIC:</a:t>
            </a:r>
            <a:endParaRPr/>
          </a:p>
          <a:p>
            <a:pPr indent="-342900" lvl="0" marL="457200" rtl="0" algn="l">
              <a:spcBef>
                <a:spcPts val="1200"/>
              </a:spcBef>
              <a:spcAft>
                <a:spcPts val="0"/>
              </a:spcAft>
              <a:buSzPts val="1800"/>
              <a:buAutoNum type="arabicPeriod"/>
            </a:pPr>
            <a:r>
              <a:rPr lang="en"/>
              <a:t>The generated superpixels capture the textureless regions in either extremely dense or sparse manner.</a:t>
            </a:r>
            <a:endParaRPr/>
          </a:p>
          <a:p>
            <a:pPr indent="-342900" lvl="0" marL="457200" rtl="0" algn="l">
              <a:spcBef>
                <a:spcPts val="0"/>
              </a:spcBef>
              <a:spcAft>
                <a:spcPts val="0"/>
              </a:spcAft>
              <a:buSzPts val="1800"/>
              <a:buAutoNum type="arabicPeriod"/>
            </a:pPr>
            <a:r>
              <a:rPr lang="en"/>
              <a:t>The generated superpixels do align themselves along the planar surfaces </a:t>
            </a:r>
            <a:r>
              <a:rPr lang="en"/>
              <a:t>and ,hence, are not useful for enforcing the planarity constraints.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